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7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86" r:id="rId9"/>
    <p:sldId id="287" r:id="rId10"/>
    <p:sldId id="306" r:id="rId11"/>
    <p:sldId id="307" r:id="rId12"/>
    <p:sldId id="283" r:id="rId13"/>
    <p:sldId id="291" r:id="rId14"/>
    <p:sldId id="292" r:id="rId15"/>
    <p:sldId id="293" r:id="rId16"/>
    <p:sldId id="294" r:id="rId17"/>
    <p:sldId id="284" r:id="rId18"/>
    <p:sldId id="296" r:id="rId19"/>
    <p:sldId id="297" r:id="rId20"/>
    <p:sldId id="298" r:id="rId21"/>
    <p:sldId id="285" r:id="rId22"/>
    <p:sldId id="301" r:id="rId23"/>
    <p:sldId id="281" r:id="rId24"/>
  </p:sldIdLst>
  <p:sldSz cx="9144000" cy="6858000" type="screen4x3"/>
  <p:notesSz cx="6858000" cy="9144000"/>
  <p:embeddedFontLst>
    <p:embeddedFont>
      <p:font typeface="함초롬바탕" panose="02030604000101010101" pitchFamily="18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16092" autoAdjust="0"/>
    <p:restoredTop sz="96158"/>
  </p:normalViewPr>
  <p:slideViewPr>
    <p:cSldViewPr>
      <p:cViewPr varScale="1">
        <p:scale>
          <a:sx n="87" d="100"/>
          <a:sy n="87" d="100"/>
        </p:scale>
        <p:origin x="590" y="250"/>
      </p:cViewPr>
      <p:guideLst>
        <p:guide orient="horz" pos="2155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70F33FB-1329-4DFF-A8AB-643E92EC6867}" type="datetime1">
              <a:rPr lang="ko-KR" altLang="en-US"/>
              <a:pPr lvl="0">
                <a:defRPr lang="ko-KR" altLang="en-US"/>
              </a:pPr>
              <a:t>2019-10-15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57174EE-869C-415E-A9C8-FF8F69019B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699590"/>
            <a:ext cx="612068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7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도현"/>
                <a:ea typeface="배달의민족 도현"/>
              </a:rPr>
              <a:t>Sixth Sense</a:t>
            </a:r>
          </a:p>
          <a:p>
            <a:pPr lvl="0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도현"/>
                <a:ea typeface="배달의민족 도현"/>
              </a:rPr>
              <a:t>- 중간 보고서 -</a:t>
            </a:r>
            <a:endParaRPr lang="ko-KR" altLang="en-US" sz="36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3861048"/>
            <a:ext cx="38884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None/>
              <a:defRPr lang="ko-KR" altLang="en-US"/>
            </a:pPr>
            <a:r>
              <a:rPr lang="ko-KR" altLang="en-US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도현"/>
                <a:ea typeface="배달의민족 도현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321</a:t>
            </a:r>
            <a:r>
              <a:rPr lang="en-US" altLang="ko-KR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31697 </a:t>
            </a:r>
            <a:r>
              <a:rPr lang="ko-KR" altLang="en-US" sz="1600" dirty="0" err="1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나명수</a:t>
            </a:r>
            <a:endParaRPr lang="ko-KR" altLang="en-US" sz="16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배달의민족 도현"/>
                <a:ea typeface="배달의민족 도현"/>
              </a:rPr>
              <a:t>32</a:t>
            </a:r>
            <a:r>
              <a:rPr lang="en-US" altLang="ko-KR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배달의민족 도현"/>
                <a:ea typeface="배달의민족 도현"/>
              </a:rPr>
              <a:t>172980 </a:t>
            </a:r>
            <a:r>
              <a:rPr lang="ko-KR" altLang="en-US" sz="1600" dirty="0" err="1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배달의민족 도현"/>
                <a:ea typeface="배달의민족 도현"/>
              </a:rPr>
              <a:t>이민석</a:t>
            </a:r>
            <a:endParaRPr lang="ko-KR" altLang="en-US" sz="1600" dirty="0">
              <a:ln w="9525">
                <a:solidFill>
                  <a:schemeClr val="tx1">
                    <a:alpha val="30000"/>
                  </a:schemeClr>
                </a:solidFill>
              </a:ln>
              <a:latin typeface="배달의민족 도현"/>
              <a:ea typeface="배달의민족 도현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3</a:t>
            </a:r>
            <a:r>
              <a:rPr lang="en-US" altLang="ko-KR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2153550 </a:t>
            </a:r>
            <a:r>
              <a:rPr lang="ko-KR" altLang="en-US" sz="1600" dirty="0" err="1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이제연</a:t>
            </a:r>
            <a:endParaRPr lang="en-US" altLang="ko-KR" sz="1600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32144107 </a:t>
            </a:r>
            <a:r>
              <a:rPr lang="ko-KR" altLang="en-US" sz="1600" dirty="0" err="1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전세호</a:t>
            </a:r>
            <a:endParaRPr lang="ko-KR" altLang="en-US" sz="16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  <a:p>
            <a:pPr marL="285750" indent="-285750">
              <a:lnSpc>
                <a:spcPct val="150000"/>
              </a:lnSpc>
              <a:buFont typeface="Arial"/>
              <a:buNone/>
              <a:defRPr lang="ko-KR" altLang="en-US"/>
            </a:pPr>
            <a:endParaRPr lang="ko-KR" altLang="en-US" sz="16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7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CrePAS 6</a:t>
            </a:r>
            <a:r>
              <a:rPr lang="en-US" altLang="ko-KR" sz="700" baseline="300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th</a:t>
            </a:r>
            <a:r>
              <a:rPr lang="en-US" altLang="ko-KR" sz="7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 the first session</a:t>
            </a:r>
            <a:endParaRPr lang="en-US" altLang="ko-KR" sz="7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9283" y="1785706"/>
            <a:ext cx="834325" cy="424645"/>
            <a:chOff x="-9283" y="1320875"/>
            <a:chExt cx="834325" cy="424645"/>
          </a:xfrm>
        </p:grpSpPr>
        <p:sp>
          <p:nvSpPr>
            <p:cNvPr id="9" name="직사각형 8"/>
            <p:cNvSpPr/>
            <p:nvPr/>
          </p:nvSpPr>
          <p:spPr>
            <a:xfrm>
              <a:off x="-9283" y="132087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rot="5400000">
              <a:off x="702755" y="1650949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84" y="277511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5575" y="0"/>
            <a:ext cx="46265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500" i="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거리 측정의 방법</a:t>
            </a:r>
            <a:r>
              <a:rPr lang="en-US" altLang="ko-KR" sz="2500" i="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- </a:t>
            </a:r>
            <a:r>
              <a:rPr lang="ko-KR" altLang="en-US" sz="2500" i="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단일 카메라</a:t>
            </a:r>
            <a:endParaRPr lang="ko-KR" altLang="en-US" sz="2500" i="0" dirty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0231" y="4257092"/>
            <a:ext cx="79209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defRPr lang="ko-KR" altLang="en-US"/>
            </a:pPr>
            <a:endParaRPr lang="en-US" altLang="ko-KR" sz="200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낮은 계산 복잡도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부가 장치 추가의 제약 해소</a:t>
            </a:r>
            <a:endParaRPr lang="en-US" altLang="ko-KR" sz="200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양안 시차를 통한 깊이 획득이 불가능</a:t>
            </a:r>
            <a:endParaRPr lang="en-US" altLang="ko-KR" sz="2000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241695"/>
            <a:ext cx="5616067" cy="22140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41" y="3474086"/>
            <a:ext cx="1893522" cy="5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62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9857" y="2281370"/>
            <a:ext cx="834325" cy="424645"/>
            <a:chOff x="-9283" y="1320875"/>
            <a:chExt cx="834325" cy="424645"/>
          </a:xfrm>
        </p:grpSpPr>
        <p:sp>
          <p:nvSpPr>
            <p:cNvPr id="9" name="직사각형 8"/>
            <p:cNvSpPr/>
            <p:nvPr/>
          </p:nvSpPr>
          <p:spPr>
            <a:xfrm>
              <a:off x="-9283" y="132087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rot="5400000">
              <a:off x="702755" y="1650949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84" y="277511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5575" y="0"/>
            <a:ext cx="526778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500" i="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거리 측정의 방법</a:t>
            </a:r>
            <a:r>
              <a:rPr lang="en-US" altLang="ko-KR" sz="2500" i="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- </a:t>
            </a:r>
            <a:r>
              <a:rPr lang="ko-KR" altLang="en-US" sz="2500" i="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스테레오 카메라</a:t>
            </a:r>
            <a:endParaRPr lang="ko-KR" altLang="en-US" sz="2500" i="0" dirty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43608" y="4761101"/>
            <a:ext cx="79209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깊이 정보 산출에 높은 정확도를 보임</a:t>
            </a:r>
            <a:endParaRPr lang="en-US" altLang="ko-KR" sz="200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000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계산 복잡도가 높음 </a:t>
            </a: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979712" y="1660547"/>
            <a:ext cx="5328592" cy="2462056"/>
            <a:chOff x="292665" y="219211"/>
            <a:chExt cx="11201497" cy="6364272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EAF0D05-BA5F-4323-8AB5-28E0F4D39FC6}"/>
                </a:ext>
              </a:extLst>
            </p:cNvPr>
            <p:cNvCxnSpPr>
              <a:cxnSpLocks/>
            </p:cNvCxnSpPr>
            <p:nvPr/>
          </p:nvCxnSpPr>
          <p:spPr>
            <a:xfrm>
              <a:off x="292665" y="941033"/>
              <a:ext cx="2556769" cy="263001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3F2FFA6-047D-44CE-9742-EE70A0E07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9436" y="941033"/>
              <a:ext cx="2556767" cy="263001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13E3936-D4B2-4B4D-A9A1-3AA326B8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611" y="219211"/>
              <a:ext cx="593023" cy="103724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CCB040C-184F-4A9E-AEAD-1BB464EBA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895" y="968126"/>
              <a:ext cx="593023" cy="1037243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6C82F3C-AD7E-4B4F-A106-09A36952B2CF}"/>
                </a:ext>
              </a:extLst>
            </p:cNvPr>
            <p:cNvSpPr/>
            <p:nvPr/>
          </p:nvSpPr>
          <p:spPr>
            <a:xfrm>
              <a:off x="6658002" y="3555803"/>
              <a:ext cx="4836160" cy="302768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FB57EB-D196-4415-9E90-FFE1E3684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378" y="4864361"/>
              <a:ext cx="767388" cy="134222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E826632-0CA3-4113-9DDE-07458906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7149" y="5069643"/>
              <a:ext cx="593023" cy="103724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59E75F8-4F54-4DF9-800E-9716FFC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726" y="1363344"/>
              <a:ext cx="593024" cy="103724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3872EF7-8C98-484C-B402-7F2B51069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709" y="1591041"/>
              <a:ext cx="593024" cy="103724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588C371-D825-4BAD-BAEE-4FFFEEACE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263" y="4368603"/>
              <a:ext cx="1050828" cy="183797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AC2BC09-6335-4825-9B00-E19AC6B03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679" y="4157585"/>
              <a:ext cx="1292119" cy="2260014"/>
            </a:xfrm>
            <a:prstGeom prst="rect">
              <a:avLst/>
            </a:prstGeom>
          </p:spPr>
        </p:pic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9733415-AA4E-486C-BD73-164C1ADE6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4834" y="528320"/>
              <a:ext cx="323813" cy="3042723"/>
            </a:xfrm>
            <a:prstGeom prst="line">
              <a:avLst/>
            </a:prstGeom>
            <a:ln w="28575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A861A1A-889C-450F-B68A-8E2E4CD262B0}"/>
                </a:ext>
              </a:extLst>
            </p:cNvPr>
            <p:cNvCxnSpPr>
              <a:cxnSpLocks/>
            </p:cNvCxnSpPr>
            <p:nvPr/>
          </p:nvCxnSpPr>
          <p:spPr>
            <a:xfrm>
              <a:off x="7818640" y="3555803"/>
              <a:ext cx="0" cy="302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2D4430B-9B2F-4219-B991-6FEA52A9933F}"/>
                </a:ext>
              </a:extLst>
            </p:cNvPr>
            <p:cNvCxnSpPr>
              <a:cxnSpLocks/>
            </p:cNvCxnSpPr>
            <p:nvPr/>
          </p:nvCxnSpPr>
          <p:spPr>
            <a:xfrm>
              <a:off x="1332201" y="941033"/>
              <a:ext cx="2556769" cy="26300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6582D07-CA1E-485A-BA4E-5053A6CA4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8972" y="941033"/>
              <a:ext cx="2556767" cy="26300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CB6B54E-607D-4D3E-9A13-E57641A9A1C2}"/>
                </a:ext>
              </a:extLst>
            </p:cNvPr>
            <p:cNvCxnSpPr>
              <a:cxnSpLocks/>
            </p:cNvCxnSpPr>
            <p:nvPr/>
          </p:nvCxnSpPr>
          <p:spPr>
            <a:xfrm>
              <a:off x="2247289" y="737832"/>
              <a:ext cx="1650749" cy="2833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5ED4F7-96A2-44D8-AC57-1580B707552F}"/>
                </a:ext>
              </a:extLst>
            </p:cNvPr>
            <p:cNvGrpSpPr/>
            <p:nvPr/>
          </p:nvGrpSpPr>
          <p:grpSpPr>
            <a:xfrm>
              <a:off x="2733409" y="3505898"/>
              <a:ext cx="256754" cy="663182"/>
              <a:chOff x="3162142" y="3629683"/>
              <a:chExt cx="256754" cy="663182"/>
            </a:xfrm>
          </p:grpSpPr>
          <p:sp>
            <p:nvSpPr>
              <p:cNvPr id="67" name="사다리꼴 66">
                <a:extLst>
                  <a:ext uri="{FF2B5EF4-FFF2-40B4-BE49-F238E27FC236}">
                    <a16:creationId xmlns:a16="http://schemas.microsoft.com/office/drawing/2014/main" id="{0DEC2CE2-1405-4F72-9305-17C611B4E29A}"/>
                  </a:ext>
                </a:extLst>
              </p:cNvPr>
              <p:cNvSpPr/>
              <p:nvPr/>
            </p:nvSpPr>
            <p:spPr>
              <a:xfrm flipV="1">
                <a:off x="3162142" y="3629683"/>
                <a:ext cx="256754" cy="360878"/>
              </a:xfrm>
              <a:prstGeom prst="trapezoid">
                <a:avLst>
                  <a:gd name="adj" fmla="val 3344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734A248C-5D12-473B-AA54-68F71E8B6B88}"/>
                  </a:ext>
                </a:extLst>
              </p:cNvPr>
              <p:cNvSpPr/>
              <p:nvPr/>
            </p:nvSpPr>
            <p:spPr>
              <a:xfrm>
                <a:off x="3162142" y="3850640"/>
                <a:ext cx="256753" cy="44222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5FBFEE9-78EA-43C1-BF72-970A83A8A06D}"/>
                </a:ext>
              </a:extLst>
            </p:cNvPr>
            <p:cNvGrpSpPr/>
            <p:nvPr/>
          </p:nvGrpSpPr>
          <p:grpSpPr>
            <a:xfrm>
              <a:off x="3777328" y="3505898"/>
              <a:ext cx="256754" cy="663182"/>
              <a:chOff x="3162142" y="3629683"/>
              <a:chExt cx="256754" cy="663182"/>
            </a:xfrm>
          </p:grpSpPr>
          <p:sp>
            <p:nvSpPr>
              <p:cNvPr id="65" name="사다리꼴 64">
                <a:extLst>
                  <a:ext uri="{FF2B5EF4-FFF2-40B4-BE49-F238E27FC236}">
                    <a16:creationId xmlns:a16="http://schemas.microsoft.com/office/drawing/2014/main" id="{5F68CE76-7F78-405D-9466-3E2724FE6EA6}"/>
                  </a:ext>
                </a:extLst>
              </p:cNvPr>
              <p:cNvSpPr/>
              <p:nvPr/>
            </p:nvSpPr>
            <p:spPr>
              <a:xfrm flipV="1">
                <a:off x="3162142" y="3629683"/>
                <a:ext cx="256754" cy="360878"/>
              </a:xfrm>
              <a:prstGeom prst="trapezoid">
                <a:avLst>
                  <a:gd name="adj" fmla="val 3344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EAE277C7-2221-4A06-81DF-568FE2005DEE}"/>
                  </a:ext>
                </a:extLst>
              </p:cNvPr>
              <p:cNvSpPr/>
              <p:nvPr/>
            </p:nvSpPr>
            <p:spPr>
              <a:xfrm>
                <a:off x="3162142" y="3850640"/>
                <a:ext cx="256753" cy="44222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E9C6A52-5867-4418-8BFC-257FF135EEE6}"/>
                </a:ext>
              </a:extLst>
            </p:cNvPr>
            <p:cNvSpPr/>
            <p:nvPr/>
          </p:nvSpPr>
          <p:spPr>
            <a:xfrm>
              <a:off x="6658002" y="285539"/>
              <a:ext cx="4836160" cy="302768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0458E98-FAA0-4276-885B-38EB32A10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834" y="1465954"/>
              <a:ext cx="767388" cy="134222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4D3AB5B-9EC4-4646-A3DA-CAEAB4BF6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524" y="1737416"/>
              <a:ext cx="593023" cy="103724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2085EE9-127A-4EFC-9AC0-05130E88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213" y="1151012"/>
              <a:ext cx="1050828" cy="1837978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B88F7AB-8FF8-42B2-89C9-F699D9B6F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6914" y="865807"/>
              <a:ext cx="1292119" cy="2260014"/>
            </a:xfrm>
            <a:prstGeom prst="rect">
              <a:avLst/>
            </a:prstGeom>
          </p:spPr>
        </p:pic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BCA2DC0-EDF2-4795-81BA-CAE197484BC3}"/>
                </a:ext>
              </a:extLst>
            </p:cNvPr>
            <p:cNvCxnSpPr>
              <a:cxnSpLocks/>
            </p:cNvCxnSpPr>
            <p:nvPr/>
          </p:nvCxnSpPr>
          <p:spPr>
            <a:xfrm>
              <a:off x="8862973" y="285539"/>
              <a:ext cx="0" cy="3027680"/>
            </a:xfrm>
            <a:prstGeom prst="line">
              <a:avLst/>
            </a:prstGeom>
            <a:ln w="28575">
              <a:solidFill>
                <a:srgbClr val="FF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막힌 원호 59">
              <a:extLst>
                <a:ext uri="{FF2B5EF4-FFF2-40B4-BE49-F238E27FC236}">
                  <a16:creationId xmlns:a16="http://schemas.microsoft.com/office/drawing/2014/main" id="{9DCF31F1-5905-49F7-935A-22396D73FB8B}"/>
                </a:ext>
              </a:extLst>
            </p:cNvPr>
            <p:cNvSpPr/>
            <p:nvPr/>
          </p:nvSpPr>
          <p:spPr>
            <a:xfrm>
              <a:off x="3063595" y="2902415"/>
              <a:ext cx="1650749" cy="1650749"/>
            </a:xfrm>
            <a:prstGeom prst="blockArc">
              <a:avLst>
                <a:gd name="adj1" fmla="val 13992047"/>
                <a:gd name="adj2" fmla="val 14793073"/>
                <a:gd name="adj3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막힌 원호 60">
              <a:extLst>
                <a:ext uri="{FF2B5EF4-FFF2-40B4-BE49-F238E27FC236}">
                  <a16:creationId xmlns:a16="http://schemas.microsoft.com/office/drawing/2014/main" id="{81EDA6EA-4A5D-4001-9EED-B8D1408BE849}"/>
                </a:ext>
              </a:extLst>
            </p:cNvPr>
            <p:cNvSpPr/>
            <p:nvPr/>
          </p:nvSpPr>
          <p:spPr>
            <a:xfrm>
              <a:off x="2012233" y="2860962"/>
              <a:ext cx="1650749" cy="1650749"/>
            </a:xfrm>
            <a:prstGeom prst="blockArc">
              <a:avLst>
                <a:gd name="adj1" fmla="val 13911726"/>
                <a:gd name="adj2" fmla="val 16655673"/>
                <a:gd name="adj3" fmla="val 0"/>
              </a:avLst>
            </a:prstGeom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7EA76DC2-FA95-4380-93BA-DE60B357DFA5}"/>
                </a:ext>
              </a:extLst>
            </p:cNvPr>
            <p:cNvCxnSpPr/>
            <p:nvPr/>
          </p:nvCxnSpPr>
          <p:spPr>
            <a:xfrm>
              <a:off x="6658002" y="3947967"/>
              <a:ext cx="116063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52467503-4E79-4094-8D9B-5C7DCD1549DC}"/>
                </a:ext>
              </a:extLst>
            </p:cNvPr>
            <p:cNvCxnSpPr>
              <a:cxnSpLocks/>
            </p:cNvCxnSpPr>
            <p:nvPr/>
          </p:nvCxnSpPr>
          <p:spPr>
            <a:xfrm>
              <a:off x="6672563" y="605327"/>
              <a:ext cx="219041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031F27AC-5613-4427-B8D4-478B57995206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2990162" y="3947967"/>
              <a:ext cx="787166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9213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15816" y="2708922"/>
            <a:ext cx="2943416" cy="1380809"/>
            <a:chOff x="3720990" y="3152001"/>
            <a:chExt cx="1710368" cy="65181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261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000" b="1" dirty="0" smtClean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배달의민족 도현"/>
                  <a:ea typeface="배달의민족 도현"/>
                </a:rPr>
                <a:t>필요 부품 내역</a:t>
              </a:r>
              <a:endParaRPr lang="ko-KR" altLang="en-US" sz="3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0"/>
              <a:ext cx="1710368" cy="1743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smtClean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/>
                  <a:ea typeface="Yoon 윤고딕 520_TT"/>
                </a:rPr>
                <a:t>Parts</a:t>
              </a:r>
              <a:endParaRPr lang="en-US" altLang="ko-KR" b="1" dirty="0"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325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1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984" y="2775118"/>
            <a:ext cx="495434" cy="33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8229" y="0"/>
            <a:ext cx="625804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/>
              <a:t>NVIDIA® Jetson Nano™ Developer Kit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2001" y="4473116"/>
            <a:ext cx="799289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ko-KR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초기 개발 과정에서 그래픽 처리 부품 개선점을 위해 </a:t>
            </a:r>
            <a:r>
              <a:rPr lang="ko-KR" altLang="en-US" sz="200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라즈베리파이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기반에서 위 제품으로 변경</a:t>
            </a:r>
            <a:endParaRPr lang="en-US" altLang="ko-KR" sz="200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00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소형 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AI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시스템을 개발 가능한 플랫폼</a:t>
            </a: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27" y="1066806"/>
            <a:ext cx="3331637" cy="31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410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08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84" y="277511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5575" y="0"/>
            <a:ext cx="50818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 </a:t>
            </a:r>
            <a:r>
              <a:rPr lang="en-US" altLang="ko-KR" sz="2500" b="1" dirty="0" err="1"/>
              <a:t>Sipeed</a:t>
            </a:r>
            <a:r>
              <a:rPr lang="en-US" altLang="ko-KR" sz="2500" b="1" dirty="0"/>
              <a:t> MAIX Binocular Camera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5616" y="4149080"/>
            <a:ext cx="79209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스테레오 카메라를 이용한 </a:t>
            </a:r>
            <a:r>
              <a:rPr lang="ko-KR" altLang="en-US" sz="200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거리측정을</a:t>
            </a:r>
            <a:r>
              <a:rPr lang="ko-KR" altLang="en-US" sz="200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위한 부품</a:t>
            </a:r>
            <a:endParaRPr lang="en-US" altLang="ko-KR" sz="200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스테레오 비전 애플리케이션 용으로 설계된 개발 </a:t>
            </a:r>
            <a:r>
              <a:rPr lang="ko-KR" altLang="en-US" sz="2000" b="0" i="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보드용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카메라 </a:t>
            </a:r>
            <a:r>
              <a:rPr lang="ko-KR" altLang="en-US" sz="2000" b="0" i="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확장보드</a:t>
            </a: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355559"/>
            <a:ext cx="4063968" cy="24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49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376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383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984" y="277511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5575" y="0"/>
            <a:ext cx="376051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Stereo Camera Adapter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7624" y="4584790"/>
            <a:ext cx="77769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스테레오 카메라 </a:t>
            </a:r>
            <a:r>
              <a:rPr lang="ko-KR" altLang="en-US" sz="2000" b="0" i="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어뎁터</a:t>
            </a: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06" y="1340768"/>
            <a:ext cx="3726503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482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2842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6143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984" y="277511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5575" y="0"/>
            <a:ext cx="276477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그 외 부품들</a:t>
            </a:r>
            <a:endParaRPr lang="ko-KR" altLang="en-US" sz="2500" i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1620" y="4919514"/>
            <a:ext cx="77049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카메라</a:t>
            </a:r>
            <a:r>
              <a:rPr lang="en-US" altLang="ko-KR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어댑터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안테나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메모리카드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잭 등등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defRPr lang="ko-KR" altLang="en-US"/>
            </a:pPr>
            <a:endParaRPr lang="ko-KR" altLang="ko-KR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55" y="3092991"/>
            <a:ext cx="1105279" cy="974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65" y="2564797"/>
            <a:ext cx="3299990" cy="2180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92" y="1193387"/>
            <a:ext cx="884285" cy="16660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270" y="1211162"/>
            <a:ext cx="1916051" cy="1497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62646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15816" y="2708922"/>
            <a:ext cx="2943416" cy="1380809"/>
            <a:chOff x="3720990" y="3152001"/>
            <a:chExt cx="1710368" cy="65181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261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000" b="1" dirty="0" smtClean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배달의민족 도현"/>
                  <a:ea typeface="배달의민족 도현"/>
                </a:rPr>
                <a:t>설계 변경 내용</a:t>
              </a:r>
              <a:endParaRPr lang="ko-KR" altLang="en-US" sz="3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0"/>
              <a:ext cx="1710368" cy="1743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smtClean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/>
                  <a:ea typeface="Yoon 윤고딕 520_TT"/>
                </a:rPr>
                <a:t>Design Changes</a:t>
              </a:r>
              <a:endParaRPr lang="en-US" altLang="ko-KR" b="1" dirty="0"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4997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1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984" y="2775118"/>
            <a:ext cx="495434" cy="33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8230" y="0"/>
            <a:ext cx="37737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개발 환경</a:t>
            </a:r>
            <a:endParaRPr lang="ko-KR" altLang="ko-KR" sz="2500" i="0" dirty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3326" y="4401108"/>
            <a:ext cx="7992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ko-KR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기존의 </a:t>
            </a:r>
            <a:r>
              <a:rPr lang="ko-KR" altLang="en-US" sz="2000" b="0" i="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라즈베리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파이의 한계점과 그래픽 처리에 적합한 부품으로 변경</a:t>
            </a: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39752" y="1220689"/>
            <a:ext cx="4697530" cy="3119897"/>
            <a:chOff x="2604134" y="1191609"/>
            <a:chExt cx="4697530" cy="311989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134" y="1191609"/>
              <a:ext cx="2736304" cy="3119897"/>
            </a:xfrm>
            <a:prstGeom prst="rect">
              <a:avLst/>
            </a:prstGeom>
            <a:effectLst>
              <a:reflection endPos="0" dist="50800" dir="5400000" sy="-100000" algn="bl" rotWithShape="0"/>
              <a:softEdge rad="546100"/>
            </a:effec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972" y="1340768"/>
              <a:ext cx="2981692" cy="2809671"/>
            </a:xfrm>
            <a:prstGeom prst="rect">
              <a:avLst/>
            </a:prstGeom>
            <a:effectLst>
              <a:softEdge rad="304800"/>
            </a:effectLst>
          </p:spPr>
        </p:pic>
      </p:grpSp>
    </p:spTree>
    <p:extLst>
      <p:ext uri="{BB962C8B-B14F-4D97-AF65-F5344CB8AC3E}">
        <p14:creationId xmlns:p14="http://schemas.microsoft.com/office/powerpoint/2010/main" val="7084797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08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84" y="277511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5575" y="0"/>
            <a:ext cx="22461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500" i="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사물 인식 코드</a:t>
            </a:r>
            <a:endParaRPr lang="ko-KR" altLang="en-US" sz="2500" i="0" dirty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8596" y="4749823"/>
            <a:ext cx="7920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기존의 </a:t>
            </a:r>
            <a:r>
              <a:rPr lang="ko-KR" altLang="en-US" sz="2000" b="0" i="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사물인식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오픈코드인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en-US" altLang="ko-KR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yolo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이외에 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AI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와 카메라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거리측정까지 고려한 코드를 폭넓게 고려</a:t>
            </a: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00" y="1086388"/>
            <a:ext cx="2583404" cy="1524132"/>
          </a:xfrm>
          <a:prstGeom prst="rect">
            <a:avLst/>
          </a:prstGeom>
          <a:effectLst>
            <a:reflection stA="81000" dist="330200" dir="5400000" sy="-100000" algn="bl" rotWithShape="0"/>
            <a:softEdge rad="1651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15" y="1900832"/>
            <a:ext cx="4119512" cy="2055374"/>
          </a:xfrm>
          <a:prstGeom prst="rect">
            <a:avLst/>
          </a:prstGeom>
          <a:effectLst>
            <a:reflection blurRad="6350" stA="98000" endPos="3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36570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0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700" b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도현"/>
                <a:ea typeface="배달의민족 도현"/>
              </a:rPr>
              <a:t>INDEX</a:t>
            </a:r>
            <a:endParaRPr lang="en-US" altLang="ko-KR" sz="4700" b="1">
              <a:solidFill>
                <a:srgbClr val="272123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55876" y="2428265"/>
            <a:ext cx="47822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도현"/>
                <a:ea typeface="배달의민족 도현"/>
              </a:rPr>
              <a:t>프로젝트 진행 상황</a:t>
            </a:r>
            <a:endParaRPr lang="en-US" altLang="ko-KR" sz="1600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도현"/>
              <a:ea typeface="배달의민족 도현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도현"/>
                <a:ea typeface="배달의민족 도현"/>
              </a:rPr>
              <a:t>거리 측정 방법</a:t>
            </a:r>
            <a:endParaRPr lang="en-US" altLang="ko-KR" sz="1600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도현"/>
              <a:ea typeface="배달의민족 도현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도현"/>
                <a:ea typeface="배달의민족 도현"/>
              </a:rPr>
              <a:t>필요 부품 내역</a:t>
            </a:r>
            <a:endParaRPr lang="en-US" altLang="ko-KR" sz="1600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도현"/>
              <a:ea typeface="배달의민족 도현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도현"/>
                <a:ea typeface="배달의민족 도현"/>
              </a:rPr>
              <a:t>설계 변경 내용</a:t>
            </a:r>
            <a:endParaRPr lang="en-US" altLang="ko-KR" sz="1600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도현"/>
              <a:ea typeface="배달의민족 도현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도현"/>
                <a:ea typeface="배달의민족 도현"/>
              </a:rPr>
              <a:t>추후 방향성 제시</a:t>
            </a:r>
            <a:endParaRPr lang="en-US" altLang="ko-KR" sz="1600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7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CrePAS 6</a:t>
            </a:r>
            <a:r>
              <a:rPr lang="en-US" altLang="ko-KR" sz="700" baseline="300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th</a:t>
            </a:r>
            <a:r>
              <a:rPr lang="en-US" altLang="ko-KR" sz="7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 the first session</a:t>
            </a:r>
            <a:endParaRPr lang="en-US" altLang="ko-KR" sz="7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376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383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984" y="277511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5575" y="0"/>
            <a:ext cx="25410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500" i="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스테레오 카메라</a:t>
            </a:r>
            <a:endParaRPr lang="ko-KR" altLang="en-US" sz="2500" i="0" dirty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5542" y="4517660"/>
            <a:ext cx="7776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양안 시차로 깊이 측정이 가능하게 하여 거리 측정 기능을 획득</a:t>
            </a:r>
            <a:r>
              <a:rPr lang="en-US" altLang="ko-KR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</a:p>
          <a:p>
            <a:pPr>
              <a:buClr>
                <a:srgbClr val="000000"/>
              </a:buClr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상황 판단을 위해 스테레오 카메라 사용</a:t>
            </a: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04" y="1124546"/>
            <a:ext cx="269927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1349" y="2708920"/>
            <a:ext cx="3132348" cy="1375396"/>
            <a:chOff x="3666097" y="3152001"/>
            <a:chExt cx="1820153" cy="649258"/>
          </a:xfrm>
        </p:grpSpPr>
        <p:sp>
          <p:nvSpPr>
            <p:cNvPr id="4" name="TextBox 3"/>
            <p:cNvSpPr txBox="1"/>
            <p:nvPr/>
          </p:nvSpPr>
          <p:spPr>
            <a:xfrm>
              <a:off x="3666097" y="3152001"/>
              <a:ext cx="1820153" cy="2615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000" b="1" smtClean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배달의민족 도현"/>
                  <a:ea typeface="배달의민족 도현"/>
                </a:rPr>
                <a:t>추후 방향성 제시</a:t>
              </a:r>
              <a:endParaRPr lang="ko-KR" altLang="en-US" sz="3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0"/>
              <a:ext cx="1710368" cy="1717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/>
                  <a:ea typeface="Yoon 윤고딕 520_TT"/>
                </a:rPr>
                <a:t>Planning</a:t>
              </a:r>
              <a:endParaRPr lang="en-US" altLang="ko-KR" b="1"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3355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1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984" y="2775118"/>
            <a:ext cx="495434" cy="33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8230" y="0"/>
            <a:ext cx="37737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i="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차후 계획</a:t>
            </a:r>
            <a:endParaRPr lang="ko-KR" altLang="ko-KR" sz="2500" i="0" dirty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5596" y="1249719"/>
            <a:ext cx="799289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 sz="2000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defRPr lang="ko-KR" altLang="en-US"/>
            </a:pPr>
            <a:endParaRPr lang="ko-KR" altLang="ko-KR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000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사물 인식과 거리 측정이 가능한 프로그램 작성</a:t>
            </a:r>
            <a:endParaRPr lang="en-US" altLang="ko-KR" sz="2000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000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판단된 상황을 음성으로 출력하는 방법 </a:t>
            </a:r>
            <a:endParaRPr lang="en-US" altLang="ko-KR" sz="200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defRPr lang="ko-KR" altLang="en-US"/>
            </a:pP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endParaRPr lang="en-US" altLang="ko-KR" sz="2000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신청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한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부품들이 확보된 후 여러가지 환경에서 작동시키며 최적화된   </a:t>
            </a:r>
            <a:endParaRPr lang="en-US" altLang="ko-KR" sz="200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defRPr lang="ko-KR" altLang="en-US"/>
            </a:pP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방법 제시</a:t>
            </a:r>
            <a:endParaRPr lang="en-US" altLang="ko-KR" sz="200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defRPr lang="ko-KR" altLang="en-US"/>
            </a:pP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10564220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2924944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03098" y="2816931"/>
            <a:ext cx="3568852" cy="1267387"/>
            <a:chOff x="3539275" y="3202987"/>
            <a:chExt cx="2073798" cy="598272"/>
          </a:xfrm>
        </p:grpSpPr>
        <p:sp>
          <p:nvSpPr>
            <p:cNvPr id="4" name="TextBox 3"/>
            <p:cNvSpPr txBox="1"/>
            <p:nvPr/>
          </p:nvSpPr>
          <p:spPr>
            <a:xfrm>
              <a:off x="3539275" y="3202987"/>
              <a:ext cx="2073798" cy="2615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000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배달의민족 도현"/>
                  <a:ea typeface="배달의민족 도현"/>
                </a:rPr>
                <a:t>프로젝트 </a:t>
              </a:r>
              <a:r>
                <a:rPr lang="ko-KR" altLang="en-US" sz="3000" b="1" dirty="0" smtClean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배달의민족 도현"/>
                  <a:ea typeface="배달의민족 도현"/>
                </a:rPr>
                <a:t>진행 상황</a:t>
              </a:r>
              <a:endParaRPr lang="ko-KR" altLang="en-US" sz="3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0"/>
              <a:ext cx="1710368" cy="1717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/>
                  <a:ea typeface="Yoon 윤고딕 520_TT"/>
                </a:rPr>
                <a:t>Planning</a:t>
              </a:r>
              <a:endParaRPr lang="en-US" altLang="ko-KR" b="1"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1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984" y="2775118"/>
            <a:ext cx="495434" cy="33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8230" y="0"/>
            <a:ext cx="37737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ko-KR" sz="2500" i="0" dirty="0">
                <a:solidFill>
                  <a:srgbClr val="000000"/>
                </a:solidFill>
                <a:latin typeface="배달의민족 도현"/>
                <a:ea typeface="배달의민족 도현"/>
              </a:rPr>
              <a:t>초기 아이디어 </a:t>
            </a:r>
            <a:r>
              <a:rPr lang="ko-KR" altLang="en-US" sz="250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설명</a:t>
            </a:r>
            <a:endParaRPr lang="ko-KR" altLang="ko-KR" sz="2500" i="0" dirty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5042" y="4517867"/>
            <a:ext cx="79928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ko-KR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카메라 사물 인식</a:t>
            </a:r>
            <a:r>
              <a:rPr lang="en-US" altLang="ko-KR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AI</a:t>
            </a:r>
            <a:r>
              <a:rPr lang="ko-KR" altLang="en-US" sz="2000" dirty="0">
                <a:solidFill>
                  <a:srgbClr val="000000"/>
                </a:solidFill>
                <a:latin typeface="함초롬바탕"/>
                <a:ea typeface="함초롬바탕"/>
              </a:rPr>
              <a:t>를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기반으로 한 시각장애인을 위한 보행 도움 </a:t>
            </a:r>
            <a:endParaRPr lang="en-US" altLang="ko-KR" sz="2000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시스템 </a:t>
            </a:r>
            <a:endParaRPr lang="en-US" altLang="ko-KR" sz="2000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defRPr lang="ko-KR" altLang="en-US"/>
            </a:pP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라즈베리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파이와 우분투를 기반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200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사물인식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오픈소스코드인 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Yolo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를 </a:t>
            </a:r>
            <a:endParaRPr lang="en-US" altLang="ko-KR" sz="200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사용</a:t>
            </a: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617" y="1094480"/>
            <a:ext cx="4635740" cy="33237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08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84" y="277511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5575" y="0"/>
            <a:ext cx="34067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50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중간 결과 및 시행착오</a:t>
            </a:r>
            <a:endParaRPr lang="ko-KR" altLang="en-US" sz="2500" i="0" dirty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5042" y="5214082"/>
            <a:ext cx="79209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기존의 설계대로 프로그램의 프로토타입을 작동하는데 성공</a:t>
            </a:r>
            <a:endParaRPr lang="en-US" altLang="ko-KR" sz="2000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00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작동 시간 개선 필요</a:t>
            </a: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15" name="그림 14" descr="C:/Users/admin/AppData/Roaming/PolarisOffice/ETemp/8484_7287816/fImage6523483107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  <a14:imgEffect>
                      <a14:colorTemperature colorTemp="6115"/>
                    </a14:imgEffect>
                    <a14:imgEffect>
                      <a14:saturation sat="57000"/>
                    </a14:imgEffect>
                    <a14:imgEffect>
                      <a14:brightnessContrast bright="12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1832" y="1490607"/>
            <a:ext cx="3884788" cy="2907577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78" y="1096191"/>
            <a:ext cx="2800160" cy="377930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50800"/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376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383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984" y="277511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5575" y="0"/>
            <a:ext cx="3935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50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문제점에 대응한 개선방안</a:t>
            </a:r>
            <a:endParaRPr lang="ko-KR" altLang="en-US" sz="2500" i="0" dirty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5042" y="4869160"/>
            <a:ext cx="77769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b="0" i="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라즈베리파이의</a:t>
            </a:r>
            <a:r>
              <a:rPr lang="ko-KR" altLang="en-US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한계점</a:t>
            </a:r>
            <a:endParaRPr lang="en-US" altLang="ko-KR" sz="2000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00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그래픽 처리 성능을 위한 부품 조사</a:t>
            </a:r>
            <a:endParaRPr lang="en-US" altLang="ko-KR" sz="200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defRPr lang="ko-KR" altLang="en-US"/>
            </a:pP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1935" y="1405044"/>
            <a:ext cx="3477005" cy="26077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15816" y="2708922"/>
            <a:ext cx="2943416" cy="1380809"/>
            <a:chOff x="3720990" y="3152001"/>
            <a:chExt cx="1710368" cy="65181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261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000" b="1" dirty="0" smtClean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배달의민족 도현"/>
                  <a:ea typeface="배달의민족 도현"/>
                </a:rPr>
                <a:t>거리 측정 방법</a:t>
              </a:r>
              <a:endParaRPr lang="ko-KR" altLang="en-US" sz="3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0"/>
              <a:ext cx="1710368" cy="1743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smtClean="0">
                  <a:solidFill>
                    <a:schemeClr val="bg1">
                      <a:lumMod val="95000"/>
                    </a:schemeClr>
                  </a:solidFill>
                  <a:latin typeface="Yoon 윤고딕 520_TT"/>
                  <a:ea typeface="Yoon 윤고딕 520_TT"/>
                </a:rPr>
                <a:t>Distance Measurement</a:t>
              </a:r>
              <a:endParaRPr lang="en-US" altLang="ko-KR" b="1" dirty="0"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288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1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984" y="2775118"/>
            <a:ext cx="495434" cy="33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8230" y="0"/>
            <a:ext cx="37737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i="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거리 측정의 필요성</a:t>
            </a:r>
            <a:endParaRPr lang="ko-KR" altLang="ko-KR" sz="2500" i="0" dirty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5042" y="4509120"/>
            <a:ext cx="799289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ko-KR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보행 지원 시스템인 점에 감안해 단순히 </a:t>
            </a:r>
            <a:r>
              <a:rPr lang="ko-KR" altLang="en-US" sz="200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사물인식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뿐이 아닌 접근과 방향 등 주변 환경 상황을 판단이 필요</a:t>
            </a:r>
            <a:endParaRPr lang="en-US" altLang="ko-KR" sz="200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2000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상황 판단이 가능하기 위해선 거리 측정 기능이 필요</a:t>
            </a:r>
            <a:endParaRPr lang="ko-KR" altLang="en-US" sz="2000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3" y="764704"/>
            <a:ext cx="5724128" cy="3213859"/>
          </a:xfrm>
          <a:prstGeom prst="rect">
            <a:avLst/>
          </a:prstGeom>
          <a:effectLst>
            <a:reflection stA="75000" endPos="43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62218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08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984" y="134076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84" y="1819563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84" y="229835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1" y="882386"/>
            <a:ext cx="595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84" y="2775118"/>
            <a:ext cx="49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도현"/>
                <a:ea typeface="배달의민족 도현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5575" y="0"/>
            <a:ext cx="25667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500" i="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거리 측정의 방법</a:t>
            </a:r>
            <a:endParaRPr lang="ko-KR" altLang="en-US" sz="2500" i="0" dirty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5042" y="3951874"/>
            <a:ext cx="7920931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2000" b="0" i="0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단일 카메라를 이용한 방식</a:t>
            </a:r>
            <a:endParaRPr lang="en-US" altLang="ko-KR" b="0" i="0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플렌옵틱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</a:rPr>
              <a:t> 기법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</a:rPr>
              <a:t>집합 렌즈 배열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</a:rPr>
              <a:t>빛의 기하학적 분포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</a:rPr>
              <a:t>)</a:t>
            </a: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</a:rPr>
              <a:t>스테레오 카메라를 이용한 방식</a:t>
            </a:r>
            <a:endParaRPr lang="en-US" altLang="ko-KR" dirty="0" smtClea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b="0" i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측정 오차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측정 시간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공간 분해 능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계산 복잡도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카메라 재원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(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높이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b="0" i="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화각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</a:p>
          <a:p>
            <a:pPr>
              <a:buClr>
                <a:srgbClr val="000000"/>
              </a:buClr>
              <a:defRPr lang="ko-KR" altLang="en-US"/>
            </a:pPr>
            <a:r>
              <a:rPr lang="en-US" altLang="ko-KR" dirty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</a:rPr>
              <a:t>초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점거리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해상도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영상 내 소실점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b="0" i="0" dirty="0" err="1" smtClean="0">
                <a:solidFill>
                  <a:srgbClr val="000000"/>
                </a:solidFill>
                <a:latin typeface="함초롬바탕"/>
                <a:ea typeface="함초롬바탕"/>
              </a:rPr>
              <a:t>화소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 크기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방향각</a:t>
            </a:r>
            <a:r>
              <a:rPr lang="en-US" altLang="ko-KR" b="0" i="0" dirty="0" smtClean="0">
                <a:solidFill>
                  <a:srgbClr val="000000"/>
                </a:solidFill>
                <a:latin typeface="함초롬바탕"/>
                <a:ea typeface="함초롬바탕"/>
              </a:rPr>
              <a:t>) </a:t>
            </a:r>
            <a:endParaRPr lang="ko-KR" altLang="en-US" b="0" i="0" dirty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19772" y="1124744"/>
            <a:ext cx="4449011" cy="2546614"/>
            <a:chOff x="727969" y="219211"/>
            <a:chExt cx="10766193" cy="6364272"/>
          </a:xfrm>
          <a:effectLst>
            <a:reflection endPos="0" dist="50800" dir="5400000" sy="-100000" algn="bl" rotWithShape="0"/>
          </a:effectLst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EAF0D05-BA5F-4323-8AB5-28E0F4D39FC6}"/>
                </a:ext>
              </a:extLst>
            </p:cNvPr>
            <p:cNvCxnSpPr>
              <a:cxnSpLocks/>
            </p:cNvCxnSpPr>
            <p:nvPr/>
          </p:nvCxnSpPr>
          <p:spPr>
            <a:xfrm>
              <a:off x="727969" y="941033"/>
              <a:ext cx="2556769" cy="26300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3F2FFA6-047D-44CE-9742-EE70A0E07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4740" y="941033"/>
              <a:ext cx="2556767" cy="26300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13E3936-D4B2-4B4D-A9A1-3AA326B8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611" y="219211"/>
              <a:ext cx="593023" cy="103724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CB040C-184F-4A9E-AEAD-1BB464EBA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895" y="968126"/>
              <a:ext cx="593023" cy="1037243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D0100C5-619B-4071-A726-438858277211}"/>
                </a:ext>
              </a:extLst>
            </p:cNvPr>
            <p:cNvGrpSpPr/>
            <p:nvPr/>
          </p:nvGrpSpPr>
          <p:grpSpPr>
            <a:xfrm>
              <a:off x="3162141" y="3507818"/>
              <a:ext cx="256754" cy="663182"/>
              <a:chOff x="3162142" y="3629683"/>
              <a:chExt cx="256754" cy="663182"/>
            </a:xfrm>
          </p:grpSpPr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D8D35571-7523-44AC-A3B7-86F5B910F84D}"/>
                  </a:ext>
                </a:extLst>
              </p:cNvPr>
              <p:cNvSpPr/>
              <p:nvPr/>
            </p:nvSpPr>
            <p:spPr>
              <a:xfrm flipV="1">
                <a:off x="3162142" y="3629683"/>
                <a:ext cx="256754" cy="360878"/>
              </a:xfrm>
              <a:prstGeom prst="trapezoid">
                <a:avLst>
                  <a:gd name="adj" fmla="val 3344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BB6F293-A94F-4C95-AF66-78754DA6F6B5}"/>
                  </a:ext>
                </a:extLst>
              </p:cNvPr>
              <p:cNvSpPr/>
              <p:nvPr/>
            </p:nvSpPr>
            <p:spPr>
              <a:xfrm>
                <a:off x="3162142" y="3850640"/>
                <a:ext cx="256753" cy="44222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9E75F8-4F54-4DF9-800E-9716FFC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726" y="1363344"/>
              <a:ext cx="593024" cy="103724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3872EF7-8C98-484C-B402-7F2B51069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709" y="1591041"/>
              <a:ext cx="593024" cy="103724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DAB7605-D344-40E8-AF85-63432B92756B}"/>
                </a:ext>
              </a:extLst>
            </p:cNvPr>
            <p:cNvSpPr/>
            <p:nvPr/>
          </p:nvSpPr>
          <p:spPr>
            <a:xfrm>
              <a:off x="6658002" y="3555803"/>
              <a:ext cx="4836160" cy="302768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BAF3F8F-5B75-40F4-87DA-FBE088540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834" y="4736218"/>
              <a:ext cx="767388" cy="134222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CAD6C44-1312-402C-A51E-9034E2DB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7149" y="5069643"/>
              <a:ext cx="593023" cy="10372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AEBC4CB-FB65-4771-8989-808CF052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832" y="4368603"/>
              <a:ext cx="1050828" cy="183797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6DFB74C-849E-4BDC-8E54-8DE6C4261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782" y="4109346"/>
              <a:ext cx="1292119" cy="2260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3988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477</Words>
  <Application>Microsoft Office PowerPoint</Application>
  <PresentationFormat>화면 슬라이드 쇼(4:3)</PresentationFormat>
  <Paragraphs>170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Yoon 윤고딕 520_TT</vt:lpstr>
      <vt:lpstr>함초롬바탕</vt:lpstr>
      <vt:lpstr>Arial</vt:lpstr>
      <vt:lpstr>맑은 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Hewlett-Packard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admin</cp:lastModifiedBy>
  <cp:revision>197</cp:revision>
  <dcterms:created xsi:type="dcterms:W3CDTF">2013-09-05T09:43:46Z</dcterms:created>
  <dcterms:modified xsi:type="dcterms:W3CDTF">2019-10-15T13:23:58Z</dcterms:modified>
</cp:coreProperties>
</file>